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69" r:id="rId2"/>
    <p:sldId id="256" r:id="rId3"/>
    <p:sldId id="258" r:id="rId4"/>
    <p:sldId id="260" r:id="rId5"/>
    <p:sldId id="261" r:id="rId6"/>
    <p:sldId id="262" r:id="rId7"/>
    <p:sldId id="266" r:id="rId8"/>
    <p:sldId id="263" r:id="rId9"/>
    <p:sldId id="264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336AB-8284-4648-B857-F94FDB1DCF4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9EF00-0256-493E-9FB5-876CE80E97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9EF00-0256-493E-9FB5-876CE80E977A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743200"/>
            <a:ext cx="7562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Контрольная работа по курсу логопедическая ритмика</a:t>
            </a:r>
          </a:p>
          <a:p>
            <a:pPr algn="ctr"/>
            <a:r>
              <a:rPr lang="ru-RU" dirty="0" smtClean="0"/>
              <a:t>Тема: Рекомендации для родителей и воспитателей детей с заиканием</a:t>
            </a:r>
          </a:p>
          <a:p>
            <a:pPr algn="ctr"/>
            <a:r>
              <a:rPr lang="ru-RU" dirty="0" smtClean="0"/>
              <a:t> по </a:t>
            </a:r>
            <a:r>
              <a:rPr lang="ru-RU" dirty="0" err="1" smtClean="0"/>
              <a:t>логоритмике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53000" y="4419600"/>
            <a:ext cx="45910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студент 3 курса</a:t>
            </a:r>
          </a:p>
          <a:p>
            <a:r>
              <a:rPr lang="ru-RU" dirty="0" smtClean="0"/>
              <a:t>Специальности: логопедия</a:t>
            </a:r>
          </a:p>
          <a:p>
            <a:r>
              <a:rPr lang="ru-RU" dirty="0" smtClean="0"/>
              <a:t>Шкляева Анастасия Николаевна</a:t>
            </a:r>
          </a:p>
          <a:p>
            <a:r>
              <a:rPr lang="ru-RU" dirty="0" smtClean="0"/>
              <a:t>Проверил:  </a:t>
            </a:r>
            <a:r>
              <a:rPr lang="ru-RU" dirty="0" err="1" smtClean="0"/>
              <a:t>Пацукова</a:t>
            </a:r>
            <a:r>
              <a:rPr lang="ru-RU" dirty="0" smtClean="0"/>
              <a:t> Татьяна Николаевна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6172200"/>
            <a:ext cx="151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Ижевск, 2013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762000"/>
            <a:ext cx="80209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Министерство образования и науки Российской Федерации</a:t>
            </a:r>
          </a:p>
          <a:p>
            <a:pPr algn="ctr"/>
            <a:r>
              <a:rPr lang="ru-RU" dirty="0" smtClean="0"/>
              <a:t>Филиал  федерального государственного</a:t>
            </a:r>
          </a:p>
          <a:p>
            <a:pPr algn="ctr"/>
            <a:r>
              <a:rPr lang="ru-RU" dirty="0" smtClean="0"/>
              <a:t>бюджетного образовательного учреждения  «</a:t>
            </a:r>
            <a:r>
              <a:rPr lang="ru-RU" dirty="0" err="1" smtClean="0"/>
              <a:t>Глазовский</a:t>
            </a:r>
            <a:r>
              <a:rPr lang="ru-RU" dirty="0" smtClean="0"/>
              <a:t> государственный</a:t>
            </a:r>
          </a:p>
          <a:p>
            <a:pPr algn="ctr"/>
            <a:r>
              <a:rPr lang="ru-RU" dirty="0" smtClean="0"/>
              <a:t>педагогический институт им. В.Г. Короленко» в г. Ижевске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752600"/>
            <a:ext cx="7741158" cy="3338735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Упражнение «Жуки»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Дети говорят: «Жук, жук, где твой дом? Под зеленым под листом».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а первую, тихую часть музыки дети бегают по залу, руки напряжены и 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отведены назад. На вторую, громкую часть музыки  вращают 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расслабленными руками. С концом музыки «уронить» туловище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 (муз. «</a:t>
            </a:r>
            <a:r>
              <a:rPr lang="ru-RU" dirty="0" err="1" smtClean="0">
                <a:solidFill>
                  <a:schemeClr val="tx1"/>
                </a:solidFill>
              </a:rPr>
              <a:t>Венгнерская</a:t>
            </a:r>
            <a:r>
              <a:rPr lang="ru-RU" dirty="0" smtClean="0">
                <a:solidFill>
                  <a:schemeClr val="tx1"/>
                </a:solidFill>
              </a:rPr>
              <a:t> народная мелодия).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284063" cy="610872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Игра «Лиса и зайцы».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Дети сидят по кругу на стульях (зайцы), вне круга ставится стульчик – 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дом лисы. </a:t>
            </a:r>
            <a:r>
              <a:rPr lang="ru-RU" dirty="0" err="1" smtClean="0">
                <a:solidFill>
                  <a:schemeClr val="tx1"/>
                </a:solidFill>
              </a:rPr>
              <a:t>Дути</a:t>
            </a:r>
            <a:r>
              <a:rPr lang="ru-RU" dirty="0" smtClean="0">
                <a:solidFill>
                  <a:schemeClr val="tx1"/>
                </a:solidFill>
              </a:rPr>
              <a:t> закрывают глаза, логопед обходит их по кругу и тот 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до кого он дотронется становится лисой. Далее дети должны сказать 3 раза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Сначала тихо, потом громче и совсем громко: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«Хитрая лиса, где ты, покажись, хитрая лиса, с нами поиграй, покружись».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После того как дети скажут 3 раза, лиса выходит и говорит: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«Я здесь, я здесь, я вас ищу, догоню – не отпущу».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ru-RU" dirty="0" err="1" smtClean="0">
                <a:solidFill>
                  <a:schemeClr val="tx1"/>
                </a:solidFill>
              </a:rPr>
              <a:t>Далеее</a:t>
            </a:r>
            <a:r>
              <a:rPr lang="ru-RU" dirty="0" smtClean="0">
                <a:solidFill>
                  <a:schemeClr val="tx1"/>
                </a:solidFill>
              </a:rPr>
              <a:t> дети под музыку бегают прыгают по залу, с концом музыки прячутся, 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а лиса их ловит.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Под марш спокойного характера дети уходят из зала.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66800"/>
            <a:ext cx="845141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Выгодская И.Г. И др. «Устранение заикания у дошкольников в игровых</a:t>
            </a:r>
          </a:p>
          <a:p>
            <a:pPr marL="342900" indent="-342900"/>
            <a:r>
              <a:rPr lang="ru-RU" dirty="0" smtClean="0"/>
              <a:t> ситуациях». Книга для логопеда – 2-е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и доп. М: Просвещение, </a:t>
            </a:r>
          </a:p>
          <a:p>
            <a:pPr marL="342900" indent="-342900"/>
            <a:r>
              <a:rPr lang="ru-RU" dirty="0" smtClean="0"/>
              <a:t>1993 – 223с.</a:t>
            </a:r>
          </a:p>
          <a:p>
            <a:pPr marL="342900" indent="-342900"/>
            <a:r>
              <a:rPr lang="ru-RU" dirty="0" smtClean="0"/>
              <a:t>2. Кривцова Т.А. «программа занятий по речевому развитию детей 2-3 лет»</a:t>
            </a:r>
          </a:p>
          <a:p>
            <a:pPr marL="342900" indent="-342900"/>
            <a:r>
              <a:rPr lang="ru-RU" dirty="0" smtClean="0"/>
              <a:t>Практическое пособие. - М: АРКТИ,2010-28с.</a:t>
            </a:r>
          </a:p>
          <a:p>
            <a:pPr marL="342900" indent="-342900"/>
            <a:r>
              <a:rPr lang="ru-RU" dirty="0" smtClean="0"/>
              <a:t>3. Рычкова Н.А. «Логопедическая ритмика. Диагностика и коррекция</a:t>
            </a:r>
          </a:p>
          <a:p>
            <a:pPr marL="342900" indent="-342900"/>
            <a:r>
              <a:rPr lang="ru-RU" dirty="0" smtClean="0"/>
              <a:t> произвольных движений у детей страдающих заиканием.» методические </a:t>
            </a:r>
          </a:p>
          <a:p>
            <a:pPr marL="342900" indent="-342900"/>
            <a:r>
              <a:rPr lang="ru-RU" dirty="0" smtClean="0"/>
              <a:t>Рекомендации. - М; «Издательство ГНОМ и Д», 2000 – 32с.</a:t>
            </a:r>
          </a:p>
          <a:p>
            <a:pPr marL="342900" indent="-342900"/>
            <a:r>
              <a:rPr lang="ru-RU" dirty="0" smtClean="0"/>
              <a:t>4. Селиверстов В.И. «Заикание у детей: </a:t>
            </a:r>
            <a:r>
              <a:rPr lang="ru-RU" dirty="0" err="1" smtClean="0"/>
              <a:t>психокоррекционные</a:t>
            </a:r>
            <a:r>
              <a:rPr lang="ru-RU" dirty="0" smtClean="0"/>
              <a:t> и дидактические</a:t>
            </a:r>
          </a:p>
          <a:p>
            <a:pPr marL="342900" indent="-342900"/>
            <a:r>
              <a:rPr lang="ru-RU" dirty="0" smtClean="0"/>
              <a:t> основы логопедического воздействия». Учеб. пособие для студ. </a:t>
            </a:r>
            <a:r>
              <a:rPr lang="ru-RU" dirty="0" err="1" smtClean="0"/>
              <a:t>в</a:t>
            </a:r>
            <a:r>
              <a:rPr lang="ru-RU" dirty="0" err="1" smtClean="0"/>
              <a:t>ысш</a:t>
            </a:r>
            <a:r>
              <a:rPr lang="ru-RU" dirty="0" smtClean="0"/>
              <a:t>. </a:t>
            </a:r>
            <a:r>
              <a:rPr lang="ru-RU" dirty="0" err="1" smtClean="0"/>
              <a:t>п</a:t>
            </a:r>
            <a:r>
              <a:rPr lang="ru-RU" dirty="0" err="1" smtClean="0"/>
              <a:t>ед</a:t>
            </a:r>
            <a:r>
              <a:rPr lang="ru-RU" dirty="0" smtClean="0"/>
              <a:t>. </a:t>
            </a:r>
          </a:p>
          <a:p>
            <a:pPr marL="342900" indent="-342900"/>
            <a:r>
              <a:rPr lang="ru-RU" dirty="0" smtClean="0"/>
              <a:t>у</a:t>
            </a:r>
            <a:r>
              <a:rPr lang="ru-RU" dirty="0" smtClean="0"/>
              <a:t>чеб. заведений. – 4-е изд., доп. – М:Гуманит. Изд. центр ВЛАДОС, 2001 -88с.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1066800"/>
            <a:ext cx="8821069" cy="42473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Рекомендации для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 родителей и </a:t>
            </a:r>
            <a:r>
              <a:rPr lang="ru-RU" sz="5400" b="1" dirty="0" err="1" smtClean="0">
                <a:solidFill>
                  <a:schemeClr val="tx1"/>
                </a:solidFill>
              </a:rPr>
              <a:t>воспитате</a:t>
            </a:r>
            <a:r>
              <a:rPr lang="ru-RU" sz="5400" b="1" dirty="0" smtClean="0">
                <a:solidFill>
                  <a:schemeClr val="tx1"/>
                </a:solidFill>
              </a:rPr>
              <a:t>-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лей по </a:t>
            </a:r>
            <a:r>
              <a:rPr lang="ru-RU" sz="5400" b="1" dirty="0" err="1" smtClean="0">
                <a:solidFill>
                  <a:schemeClr val="tx1"/>
                </a:solidFill>
              </a:rPr>
              <a:t>логоритмической</a:t>
            </a:r>
            <a:endParaRPr lang="ru-RU" sz="5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 работе с 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заикающимся ребенком. 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447800"/>
            <a:ext cx="7543800" cy="3139321"/>
          </a:xfrm>
          <a:prstGeom prst="rect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Если ребенок начал заикаться, желательна консультация психоневролога, логопеда, психолога. Также необходимо соблюдение ряда правил: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Необходима правильная организация режима дня. Прежде всего, следует обратить внимание на четкость, последовательность и </a:t>
            </a:r>
            <a:r>
              <a:rPr lang="ru-RU" dirty="0" err="1" smtClean="0">
                <a:solidFill>
                  <a:schemeClr val="tx1"/>
                </a:solidFill>
              </a:rPr>
              <a:t>планируемость</a:t>
            </a:r>
            <a:r>
              <a:rPr lang="ru-RU" dirty="0" smtClean="0">
                <a:solidFill>
                  <a:schemeClr val="tx1"/>
                </a:solidFill>
              </a:rPr>
              <a:t> времени отдыха и активной деятельности ребенка. Четкий режим сна, приема пищи, организованных занятий и самостоятельной игры и прогулок способствуют регуляции многих жизненных процессов организма. Режим дня не должен нарушаться на выходных.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4343400"/>
            <a:ext cx="7543800" cy="175432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6. Свободное время следует проводить (в зависимости от интересов ребенка) в спокойных и распланированных играх и занятиях: рисование, лепка, аппликация и т.д.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7. Особое значение для заикающихся детей имеет эмоционально-благоприятная обстановка в доме.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143000"/>
            <a:ext cx="7543800" cy="258532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2. Питание должно быть полноценным и витаминизированным.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Ограничение времени просмотра телевизора и использования компьютерных игр.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Необходимо увеличить временя проведения ребенка на свежем воздухе.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 Следует избегать обилия информации для ребенка как положительной, так и отрицательной. Не следует водить на массовые мероприятия (цирк, зоопарк, кино и </a:t>
            </a:r>
            <a:r>
              <a:rPr lang="ru-RU" dirty="0" err="1" smtClean="0">
                <a:solidFill>
                  <a:schemeClr val="tx1"/>
                </a:solidFill>
              </a:rPr>
              <a:t>т.д</a:t>
            </a:r>
            <a:r>
              <a:rPr lang="ru-RU" dirty="0" smtClean="0">
                <a:solidFill>
                  <a:schemeClr val="tx1"/>
                </a:solidFill>
              </a:rPr>
              <a:t>), а также чтения на ночь страшных или незнакомых для ребенка произведений.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19200"/>
            <a:ext cx="7848600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8. Несколько правил речевого поведения родителей:</a:t>
            </a:r>
          </a:p>
          <a:p>
            <a:pPr algn="ctr"/>
            <a:r>
              <a:rPr lang="ru-RU" dirty="0" smtClean="0"/>
              <a:t>интонация общения между членами семьи и при обращении к ребенку должна быть всегда доброжелательной;</a:t>
            </a:r>
          </a:p>
          <a:p>
            <a:pPr algn="ctr"/>
            <a:r>
              <a:rPr lang="ru-RU" dirty="0" smtClean="0"/>
              <a:t>темп речи взрослых не должен быть ускоренным;</a:t>
            </a:r>
          </a:p>
          <a:p>
            <a:pPr algn="ctr"/>
            <a:r>
              <a:rPr lang="ru-RU" dirty="0" smtClean="0"/>
              <a:t>желательно в речи использовать полный стиль произношения, то есть такой стиль, при котором произносятся все звуки в слове;</a:t>
            </a:r>
          </a:p>
          <a:p>
            <a:pPr algn="ctr"/>
            <a:r>
              <a:rPr lang="ru-RU" dirty="0" smtClean="0"/>
              <a:t>фразы, обращенные к ребенку, должны быть четко сформулированы и должны иметь как логическую, так и интонационную завершенность;</a:t>
            </a:r>
          </a:p>
          <a:p>
            <a:pPr algn="ctr"/>
            <a:r>
              <a:rPr lang="ru-RU" dirty="0" smtClean="0"/>
              <a:t>нельзя перебивать малыша, если он начал что-то рассказывать или отвечать на вопрос;</a:t>
            </a:r>
          </a:p>
          <a:p>
            <a:pPr algn="ctr"/>
            <a:r>
              <a:rPr lang="ru-RU" dirty="0" smtClean="0"/>
              <a:t>не следует договаривать за него начатую им фразу.</a:t>
            </a:r>
          </a:p>
          <a:p>
            <a:pPr algn="ctr"/>
            <a:r>
              <a:rPr lang="ru-RU" dirty="0" smtClean="0"/>
              <a:t>следует поощрять ребенка к диалогу (при этом важно, чтобы ребенок смотрел в глаза собеседнику), стараясь не делать замечаний по поводу его ошибок в речи и тем более запинок, т.е. всякий раз одобрять его речь.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600200"/>
            <a:ext cx="7391400" cy="3200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9. Лучше использовать как ритмизированную речь, так и пение в общении с ребенком, разучивать с ним стихи, имеющие короткую строку, четкий ритм и соответствующие возрасту ребенка содержание.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10. Ребенку полезно выполнять ритмические движения под музыку (маршировать, хлопать в ладоши, и пр.). При этом ритм выполнения движений должен быть выбран так, чтобы ребенок выполнял это без напряжения, с удовольствием.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11. Для успешного избавления от заикания необходимо проведение коррекционно-оздоровительных занятий с ребенком под руководством квалифицированного специалиста.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752600"/>
            <a:ext cx="8686800" cy="406585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Упражнение на восприятие одинаковых ритмов.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едагог                                                        Дети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Девочка шла по лесу 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увидела избушку.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 двери этой избушки                            Дети ударяют палочками в                                                           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висел волшебный                                       барабан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барабан в него надо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ударить вот так: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избушке игрушки заводные                 Пятка – носок, 3 раза потопать.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Кукла начала танцевать: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Клоуны грозят друг другу пальцами:     Дети выполняют движения.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 заводной петух хлопает крыльями.    Два взмаха руками и 3 раза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прохлопать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90600"/>
            <a:ext cx="6591484" cy="4247317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Упражнения для развития речевых и мимических движений.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Надуть щеки.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Вытянуть губы»у», «о».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Улыбнуться «и».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Поднять брови «ой» (удивиться).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Плотно закрыть глаза.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Вдохнуть и произнести на одном выдохе: за – </a:t>
            </a:r>
            <a:r>
              <a:rPr lang="ru-RU" dirty="0" err="1" smtClean="0">
                <a:solidFill>
                  <a:schemeClr val="tx1"/>
                </a:solidFill>
              </a:rPr>
              <a:t>зо</a:t>
            </a:r>
            <a:r>
              <a:rPr lang="ru-RU" dirty="0" smtClean="0">
                <a:solidFill>
                  <a:schemeClr val="tx1"/>
                </a:solidFill>
              </a:rPr>
              <a:t> –</a:t>
            </a:r>
            <a:r>
              <a:rPr lang="ru-RU" dirty="0" err="1" smtClean="0">
                <a:solidFill>
                  <a:schemeClr val="tx1"/>
                </a:solidFill>
              </a:rPr>
              <a:t>зу</a:t>
            </a:r>
            <a:r>
              <a:rPr lang="ru-RU" dirty="0" smtClean="0">
                <a:solidFill>
                  <a:schemeClr val="tx1"/>
                </a:solidFill>
              </a:rPr>
              <a:t> –</a:t>
            </a:r>
            <a:r>
              <a:rPr lang="ru-RU" dirty="0" err="1" smtClean="0">
                <a:solidFill>
                  <a:schemeClr val="tx1"/>
                </a:solidFill>
              </a:rPr>
              <a:t>зы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0"/>
            <a:ext cx="7750840" cy="341632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Упражнения для развития тонких движений.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Сжимать и разжимать </a:t>
            </a:r>
            <a:r>
              <a:rPr lang="ru-RU" dirty="0" err="1" smtClean="0">
                <a:solidFill>
                  <a:schemeClr val="tx1"/>
                </a:solidFill>
              </a:rPr>
              <a:t>пальци</a:t>
            </a:r>
            <a:r>
              <a:rPr lang="ru-RU" dirty="0" smtClean="0">
                <a:solidFill>
                  <a:schemeClr val="tx1"/>
                </a:solidFill>
              </a:rPr>
              <a:t> обеих рук»фонарики».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Соединить пальцы правой и левой рук «здравствуй, пальчик».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«Барабанщики» – </a:t>
            </a:r>
            <a:r>
              <a:rPr lang="ru-RU" dirty="0" err="1" smtClean="0">
                <a:solidFill>
                  <a:schemeClr val="tx1"/>
                </a:solidFill>
              </a:rPr>
              <a:t>дщети</a:t>
            </a:r>
            <a:r>
              <a:rPr lang="ru-RU" dirty="0" smtClean="0">
                <a:solidFill>
                  <a:schemeClr val="tx1"/>
                </a:solidFill>
              </a:rPr>
              <a:t> ударяют палец о </a:t>
            </a:r>
            <a:r>
              <a:rPr lang="ru-RU" dirty="0" err="1" smtClean="0">
                <a:solidFill>
                  <a:schemeClr val="tx1"/>
                </a:solidFill>
              </a:rPr>
              <a:t>пулец</a:t>
            </a:r>
            <a:r>
              <a:rPr lang="ru-RU" dirty="0" smtClean="0">
                <a:solidFill>
                  <a:schemeClr val="tx1"/>
                </a:solidFill>
              </a:rPr>
              <a:t> и произносят слова: </a:t>
            </a:r>
          </a:p>
          <a:p>
            <a:pPr marL="342900" indent="-342900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        Мы играем очень громко в барабан, в барабан,</a:t>
            </a:r>
          </a:p>
          <a:p>
            <a:pPr marL="342900" indent="-342900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Нас слышат все ребята тут и там, тут и там.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965</TotalTime>
  <Words>837</Words>
  <PresentationFormat>Экран (4:3)</PresentationFormat>
  <Paragraphs>85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LEX-PEX.NET</dc:creator>
  <cp:lastModifiedBy>LEX-PEX.NET</cp:lastModifiedBy>
  <cp:revision>80</cp:revision>
  <dcterms:created xsi:type="dcterms:W3CDTF">2013-02-23T08:22:59Z</dcterms:created>
  <dcterms:modified xsi:type="dcterms:W3CDTF">2013-03-26T08:09:38Z</dcterms:modified>
</cp:coreProperties>
</file>